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</a:t>
            </a: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</a:t>
            </a:r>
          </a:p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Wendy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susanne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susanne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susanne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i="0" sz="18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i="0" sz="16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3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2"/>
              </a:buClr>
              <a:buFont typeface="Arial"/>
              <a:buNone/>
              <a:defRPr b="0" i="0" sz="18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0" i="0" sz="16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i="0" sz="1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4139" lvl="2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1120" lvl="7" marL="21031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2860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342900" marR="0" rtl="0" algn="l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1280" lvl="1" marL="640080" marR="0" rtl="0" algn="l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4139" lvl="2" marL="1005839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4460" lvl="3" marL="128016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380" lvl="4" marL="1554480" marR="0" rtl="0" algn="l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" lvl="5" marL="173736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8739" lvl="6" marL="1920240" marR="0" rtl="0" algn="l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1120" lvl="7" marL="2103120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286000" marR="0" rtl="0" algn="l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820" lvl="7" marL="21031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5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accent3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32080" lvl="4" marL="1554480" marR="0" rtl="0" algn="l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1439" lvl="6" marL="1920240" marR="0" rtl="0" algn="l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820" lvl="7" marL="2103120" marR="0" rtl="0" algn="l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28600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Cambria"/>
              <a:buNone/>
              <a:defRPr b="1" i="0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Cambria"/>
              <a:buNone/>
              <a:defRPr b="1" i="0" sz="22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2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5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4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chemeClr val="accent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5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accent3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4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3" name="Shape 73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lvl="1" marL="640080" marR="0" rtl="0" algn="l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lvl="2" marL="1005839" marR="0" rtl="0" algn="l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lvl="3" marL="1280160" marR="0" rtl="0" algn="l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lvl="4" marL="1554480" marR="0" rtl="0" algn="l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lvl="5" marL="173736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lvl="6" marL="1920240" marR="0" rtl="0" algn="l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lvl="7" marL="2103120" marR="0" rtl="0" algn="l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22860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>
            <p:ph idx="12" type="sldNum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" name="Shape 15"/>
          <p:cNvSpPr txBox="1"/>
          <p:nvPr>
            <p:ph idx="11" type="ftr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james@siue.edu" TargetMode="External"/><Relationship Id="rId4" Type="http://schemas.openxmlformats.org/officeDocument/2006/relationships/hyperlink" Target="mailto:barmart@siue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685800" y="244492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br>
              <a:rPr b="0" i="0" lang="en-US" sz="594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594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Embedding Experiential Learning with Interactive Virtual Learning Environments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685799" y="4092457"/>
            <a:ext cx="7090322" cy="235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rPr>
              <a:t>Susanne James, PhD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rPr>
              <a:t>Barb Martin, EdD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8C8B8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lang="en-US" sz="2400"/>
              <a:t>March 16,</a:t>
            </a:r>
            <a:r>
              <a:rPr b="1" i="0" lang="en-US" sz="2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rPr>
              <a:t> 2017</a:t>
            </a:r>
          </a:p>
          <a:p>
            <a:pPr indent="0" lvl="0" marL="0" marR="0" rtl="0" algn="ctr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rPr>
              <a:t>S &amp; T TLT 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t/>
            </a:r>
            <a:endParaRPr b="0" i="0" sz="46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creen Shot 2016-10-12 at 12.27.23 PM.png" id="153" name="Shape 1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7894" r="-27893" t="0"/>
          <a:stretch/>
        </p:blipFill>
        <p:spPr>
          <a:xfrm>
            <a:off x="-1834285" y="64541"/>
            <a:ext cx="12135888" cy="667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t/>
            </a:r>
            <a:endParaRPr b="0" i="0" sz="46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creen Shot 2016-10-12 at 12.27.10 PM.png"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1120" r="-21120" t="0"/>
          <a:stretch/>
        </p:blipFill>
        <p:spPr>
          <a:xfrm>
            <a:off x="-1414465" y="274637"/>
            <a:ext cx="11418188" cy="6279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t/>
            </a:r>
            <a:endParaRPr b="0" i="0" sz="46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creen Shot 2016-10-12 at 12.27.17 PM.png" id="167" name="Shape 1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0482" r="-20482" t="0"/>
          <a:stretch/>
        </p:blipFill>
        <p:spPr>
          <a:xfrm>
            <a:off x="-1396798" y="290318"/>
            <a:ext cx="11361165" cy="624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Questions?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1" i="0" lang="en-US" sz="115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Let’s try it!</a:t>
            </a:r>
          </a:p>
          <a:p>
            <a:pPr indent="0" lvl="0" marL="0" marR="0" rtl="0" algn="l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Contact Us: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Susanne James, </a:t>
            </a:r>
            <a:r>
              <a:rPr b="1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sjames@siue.edu</a:t>
            </a:r>
          </a:p>
          <a:p>
            <a:pPr indent="-228600" lvl="0" marL="342900" marR="0" rtl="0" algn="l">
              <a:lnSpc>
                <a:spcPct val="2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Barbara Martin, </a:t>
            </a:r>
            <a:r>
              <a:rPr b="1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barmart@siue.edu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72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Why Experiential Learning?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0" y="1600200"/>
            <a:ext cx="7159169" cy="4892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Experiential Learning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297875" y="1417637"/>
            <a:ext cx="7964255" cy="5293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 with no harm/risk to others (CPR-Recessi-Annie, cadaver)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construct knowledge and apply in context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 Feedback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Debrief process where critical feedback can be incorporated in future practice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Suspend session, regroup/discuss better options, restart session and practice new techniques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Avenue for self-reflection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Immersive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“Students are virtual and the teaching is real.”</a:t>
            </a:r>
          </a:p>
          <a:p>
            <a:pPr indent="-2286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43645" y="274637"/>
            <a:ext cx="825958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Virtual Learning Environments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History</a:t>
            </a:r>
          </a:p>
          <a:p>
            <a:pPr indent="-233680" lvl="1" marL="640080" marR="0" rtl="0" algn="l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applied to health care, military, and law enforcement</a:t>
            </a:r>
          </a:p>
          <a:p>
            <a:pPr indent="-228600" lvl="0" marL="342900" marR="0" rtl="0" algn="l">
              <a:spcBef>
                <a:spcPts val="72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high risk practice into safe environment for repeated practice and skill mastery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Other Applications of VLE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417637"/>
            <a:ext cx="7619999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</a:p>
          <a:p>
            <a:pPr indent="-2286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Administration</a:t>
            </a:r>
          </a:p>
          <a:p>
            <a:pPr indent="-2286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Resources</a:t>
            </a:r>
          </a:p>
          <a:p>
            <a:pPr indent="-2286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Service</a:t>
            </a:r>
          </a:p>
          <a:p>
            <a:pPr indent="-2286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Services</a:t>
            </a:r>
          </a:p>
          <a:p>
            <a:pPr indent="-2286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Psychology</a:t>
            </a:r>
          </a:p>
          <a:p>
            <a:pPr indent="-228600" lvl="0" marL="3429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Education</a:t>
            </a:r>
          </a:p>
          <a:p>
            <a:pPr indent="-228600" lvl="0" marL="34290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Research 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43" y="438149"/>
            <a:ext cx="7652657" cy="573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74637"/>
            <a:ext cx="7619999" cy="885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b="1" i="0" lang="en-US" sz="414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SIU</a:t>
            </a:r>
            <a:r>
              <a:rPr b="1" i="0" lang="en-US" sz="54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b="1" i="0" lang="en-US" sz="414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US" sz="414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TeachLive Simulation Lab</a:t>
            </a:r>
          </a:p>
        </p:txBody>
      </p:sp>
      <p:pic>
        <p:nvPicPr>
          <p:cNvPr descr="Screen Shot 2016-10-12 at 12.26.37 PM.png" id="133" name="Shape 1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6239" r="-16238" t="0"/>
          <a:stretch/>
        </p:blipFill>
        <p:spPr>
          <a:xfrm>
            <a:off x="0" y="1312163"/>
            <a:ext cx="8575685" cy="5402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10-12 at 12.26.48 PM.png" id="139" name="Shape 1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16038" r="-16038" t="0"/>
          <a:stretch/>
        </p:blipFill>
        <p:spPr>
          <a:xfrm>
            <a:off x="-924704" y="164375"/>
            <a:ext cx="10366581" cy="653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t/>
            </a:r>
            <a:endParaRPr b="0" i="0" sz="4600" u="none" cap="none" strike="noStrike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Screen Shot 2016-10-12 at 12.26.57 PM.png" id="146" name="Shape 1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24301" r="-24301" t="0"/>
          <a:stretch/>
        </p:blipFill>
        <p:spPr>
          <a:xfrm>
            <a:off x="-1723761" y="133518"/>
            <a:ext cx="11788830" cy="648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